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revisionInfo.xml" ContentType="application/vnd.ms-powerpoint.revisioninfo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304" r:id="rId23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21" r:id="rId42"/>
    <p:sldId id="322" r:id="rId43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notesMaster" Target="notesMasters/notesMaster1.xml"/><Relationship Id="rId53" Type="http://schemas.openxmlformats.org/officeDocument/2006/relationships/handoutMaster" Target="handoutMasters/handoutMaster1.xml"/><Relationship Id="rId54" Type="http://schemas.openxmlformats.org/officeDocument/2006/relationships/commentAuthors" Target="commentAuthors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59" Type="http://schemas.microsoft.com/office/2016/11/relationships/changesInfo" Target="changesInfos/changesInfo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1.pn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e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t>Omar Essam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 descr="dash_scatter_payload_vs_succes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" y="1645920"/>
            <a:ext cx="8621486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 descr="outcomes_by_yea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" y="1645920"/>
            <a:ext cx="100584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/>
            <a:r>
              <a:t>Higher success rates at KSC LC-39A and CCSFS SLC-40 in recent years.</a:t>
            </a:r>
            <a:endParaRPr lang="en-US"/>
          </a:p>
          <a:p>
            <a:pPr/>
            <a:r>
              <a:t>Payload mass shows success sweet spots; extremes trend riskier.</a:t>
            </a:r>
          </a:p>
          <a:p>
            <a:pPr/>
            <a:r>
              <a:t>Booster version category improvements align with higher success.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/>
            <a:r>
              <a:t>Higher success rates at KSC LC-39A and CCSFS SLC-40 in recent years.</a:t>
            </a:r>
            <a:endParaRPr lang="en-US"/>
          </a:p>
          <a:p>
            <a:pPr/>
            <a:r>
              <a:t>Payload mass shows success sweet spots; extremes trend riskier.</a:t>
            </a:r>
          </a:p>
          <a:p>
            <a:pPr/>
            <a:r>
              <a:t>Booster version category improvements align with higher success.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/>
            <a:r>
              <a:t>Higher success rates at KSC LC-39A and CCSFS SLC-40 in recent years.</a:t>
            </a:r>
            <a:endParaRPr lang="en-US"/>
          </a:p>
          <a:p>
            <a:pPr/>
            <a:r>
              <a:t>Payload mass shows success sweet spots; extremes trend riskier.</a:t>
            </a:r>
          </a:p>
          <a:p>
            <a:pPr/>
            <a:r>
              <a:t>Booster version category improvements align with higher success.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  <p:pic>
        <p:nvPicPr>
          <p:cNvPr id="9" name="Picture 8" descr="dash_pie_success_by_s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" y="1645920"/>
            <a:ext cx="8621486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/>
            <a:r>
              <a:t>Higher success rates at KSC LC-39A and CCSFS SLC-40 in recent years.</a:t>
            </a:r>
            <a:endParaRPr lang="en-US"/>
          </a:p>
          <a:p>
            <a:pPr/>
            <a:r>
              <a:t>Payload mass shows success sweet spots; extremes trend riskier.</a:t>
            </a:r>
          </a:p>
          <a:p>
            <a:pPr/>
            <a:r>
              <a:t>Booster version category improvements align with higher success.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/>
            <a:r>
              <a:t># EDA and SQL Summary — SpaceX Falcon 9  Generated: 2025-08-26T12:56:37  ## Dataset (merged) shape Rows: 90, Columns: 25</a:t>
            </a:r>
            <a:endParaRPr lang="en-US" dirty="0"/>
          </a:p>
          <a:p>
            <a:pPr/>
            <a:r>
              <a:t>## Head (first 5 rows) ```  FlightNumber       Date BoosterVersion  PayloadMass Orbit   LaunchSite     Outcome  Flights</a:t>
            </a:r>
          </a:p>
          <a:p>
            <a:pPr/>
            <a:r>
              <a:t>GridFins  Reused  Legs LandingPad  Block  ReusedCount Serial   Longitude  Latitude   Customer  Payload mass (kg) Launch</a:t>
            </a:r>
          </a:p>
          <a:p>
            <a:pPr/>
            <a:r>
              <a:t>site  Version Booster  payload_diff_kg  payload_within_50kg  LandingSuccess  Year             1 2010-06-04       Falcon</a:t>
            </a:r>
          </a:p>
          <a:p>
            <a:pPr/>
            <a:r>
              <a:t>9  6123.547647   LEO CCSFS SLC 40   None None        1     False   False False        NaN    1.0            0  B0003</a:t>
            </a:r>
          </a:p>
          <a:p>
            <a:pPr/>
            <a:r>
              <a:t>-80.577366 28.561857     SpaceX                NaN       CCAFS F9 v1.07B0003.18              NaN                False</a:t>
            </a:r>
          </a:p>
          <a:p>
            <a:pPr/>
            <a:r>
              <a:t>False  2010             2 2012-05-22       Falcon 9   525.000000   LEO CCSFS SLC 40   None None        1     False</a:t>
            </a:r>
          </a:p>
          <a:p>
            <a:pPr/>
            <a:r>
              <a:t>False False        NaN    1.0            0  B0005  -80.577366 28.561857 NASA(COTS)              525.0       CCAFS F9</a:t>
            </a:r>
          </a:p>
          <a:p>
            <a:pPr/>
            <a:r>
              <a:t>v1.07B0005.18              0.0                 True           False  2012             3 2013-03-01       Falcon 9</a:t>
            </a:r>
          </a:p>
          <a:p>
            <a:pPr/>
            <a:r>
              <a:t>677.000000   ISS CCSFS SLC 40   None None        1     False   False False        NaN    1.0            0  B0007</a:t>
            </a:r>
          </a:p>
          <a:p>
            <a:pPr/>
            <a:r>
              <a:t>-80.577366 28.561857        NaN                NaN         NaN              NaN              NaN                False</a:t>
            </a:r>
          </a:p>
          <a:p>
            <a:pPr/>
            <a:r>
              <a:t>False  2013             4 2013-09-29       Falcon 9   500.000000    PO  VAFB SLC 4E False Ocean        1     False</a:t>
            </a:r>
          </a:p>
          <a:p>
            <a:pPr/>
            <a:r>
              <a:t>False False        NaN    1.0            0  B1003 -120.610829 34.632093        NaN                NaN         NaN</a:t>
            </a:r>
          </a:p>
          <a:p>
            <a:pPr/>
            <a:r>
              <a:t>NaN              NaN                False           False  2013             5 2013-12-03       Falcon 9  3170.000000</a:t>
            </a:r>
          </a:p>
          <a:p>
            <a:pPr/>
            <a:r>
              <a:t>GTO CCSFS SLC 40   None None        1     False   False False        NaN    1.0            0  B1004  -80.577366</a:t>
            </a:r>
          </a:p>
          <a:p>
            <a:pPr/>
            <a:r>
              <a:t>28.561857        SES             3170.0       CCAFS          F9 v1.1              0.0                 True</a:t>
            </a:r>
          </a:p>
          <a:p>
            <a:pPr/>
            <a:r>
              <a:t>False  2013 ```  ## Missing values by column ``` FlightNumber            0 Date                    0 BoosterVersion</a:t>
            </a:r>
          </a:p>
          <a:p>
            <a:pPr/>
            <a:r>
              <a:t>0 PayloadMass             0 Orbit                   0 LaunchSite              0 Outcome                 0 Flights</a:t>
            </a:r>
          </a:p>
          <a:p>
            <a:pPr/>
            <a:r>
              <a:t>0 GridFins                0 Reused                  0 Legs                    0 LandingPad             26 Block</a:t>
            </a:r>
          </a:p>
          <a:p>
            <a:pPr/>
            <a:r>
              <a:t>0 ReusedCount             0 Serial                  0 Longitude               0 Latitude                0 Customer</a:t>
            </a:r>
          </a:p>
          <a:p>
            <a:pPr/>
            <a:r>
              <a:t>48 Payload mass (kg)      51 Launch site            48 Version Booster        48 payload_diff_kg        51</a:t>
            </a:r>
          </a:p>
          <a:p>
            <a:pPr/>
            <a:r>
              <a:t>payload_within_50kg     0 LandingSuccess          0 Year                    0 ```  ## SQL — By Orbit ``` Orbit  launches</a:t>
            </a:r>
          </a:p>
          <a:p>
            <a:pPr/>
            <a:r>
              <a:t>GTO        27   ISS        21  VLEO        14    PO         9   LEO         7   SSO         5   MEO         3    SO</a:t>
            </a:r>
          </a:p>
          <a:p>
            <a:pPr/>
            <a:r>
              <a:t>1   HEO         1   GEO         1 ES-L1         1 ```  ## SQL — Success Rate By Site ```   LaunchSite</a:t>
            </a:r>
          </a:p>
          <a:p>
            <a:pPr/>
            <a:r>
              <a:t>landing_success_rate  n   KSC LC 39A              0.944444 22 CCSFS SLC 40              0.846154 55  VAFB SLC 4E</a:t>
            </a:r>
          </a:p>
          <a:p>
            <a:pPr/>
            <a:r>
              <a:t>0.833333 13 ```  ## SQL — Avg Payload By Site ```   LaunchSite  avg_payload_kg  n   KSC LC 39A         7644.50 22  VAFB</a:t>
            </a:r>
          </a:p>
          <a:p>
            <a:pPr/>
            <a:r>
              <a:t>SLC 4E         5919.46 13 CCSFS SLC 40         5563.40 55 ```  ## SQL — Top Customers ```               Customer</a:t>
            </a:r>
          </a:p>
          <a:p>
            <a:pPr/>
            <a:r>
              <a:t>launches                Unknown        48                    SES         5                   USAF         2</a:t>
            </a:r>
          </a:p>
          <a:p>
            <a:pPr/>
            <a:r>
              <a:t>Thaicom         2                Telesat         2 SKY Perfect JSAT Group         2                Orbcomm         2</a:t>
            </a:r>
          </a:p>
          <a:p>
            <a:pPr/>
            <a:r>
              <a:t>AsiaSat         2                   USSF         1  U.S. Space Force[530]         1 ```  ## Visualizations</a:t>
            </a:r>
          </a:p>
          <a:p>
            <a:pPr/>
            <a:r>
              <a:t>![outcomes_by_year.png](./plots/outcomes_by_year.png)  ![payload_distribution.png](./plots/payload_distribution.png)</a:t>
            </a:r>
          </a:p>
          <a:p>
            <a:pPr/>
            <a:r>
              <a:t>![top_launch_sites.png](./plots/top_launch_sites.png)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'1.0' encoding='UTF-8' standalone='yes'?>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YAN Luo</cp:lastModifiedBy>
  <cp:revision>198</cp:revision>
  <dcterms:created xsi:type="dcterms:W3CDTF">2021-04-29T18:58:34Z</dcterms:created>
  <dcterms:modified xsi:type="dcterms:W3CDTF">2022-01-27T14:48:39Z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